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aret" charset="1" panose="00000000000000000000"/>
      <p:regular r:id="rId18"/>
    </p:embeddedFont>
    <p:embeddedFont>
      <p:font typeface="Arial Unicode" charset="1" panose="020B0604020202020204"/>
      <p:regular r:id="rId19"/>
    </p:embeddedFont>
    <p:embeddedFont>
      <p:font typeface="Garet Bold" charset="1" panose="00000000000000000000"/>
      <p:regular r:id="rId20"/>
    </p:embeddedFont>
    <p:embeddedFont>
      <p:font typeface="Open Sans Bold" charset="1" panose="00000000000000000000"/>
      <p:regular r:id="rId21"/>
    </p:embeddedFont>
    <p:embeddedFont>
      <p:font typeface="Century Gothic Paneuropean Bold" charset="1" panose="020B0702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5948926" y="-2071226"/>
            <a:ext cx="11374179" cy="13480509"/>
          </a:xfrm>
          <a:custGeom>
            <a:avLst/>
            <a:gdLst/>
            <a:ahLst/>
            <a:cxnLst/>
            <a:rect r="r" b="b" t="t" l="l"/>
            <a:pathLst>
              <a:path h="13480509" w="11374179">
                <a:moveTo>
                  <a:pt x="0" y="13480509"/>
                </a:moveTo>
                <a:lnTo>
                  <a:pt x="11374179" y="13480509"/>
                </a:lnTo>
                <a:lnTo>
                  <a:pt x="11374179" y="0"/>
                </a:lnTo>
                <a:lnTo>
                  <a:pt x="0" y="0"/>
                </a:lnTo>
                <a:lnTo>
                  <a:pt x="0" y="1348050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6871" y="5623263"/>
            <a:ext cx="12310840" cy="40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791" spc="745">
                <a:solidFill>
                  <a:srgbClr val="556D31"/>
                </a:solidFill>
                <a:latin typeface="Garet"/>
                <a:ea typeface="Garet"/>
                <a:cs typeface="Garet"/>
                <a:sym typeface="Garet"/>
              </a:rPr>
              <a:t>NATUREZA E TECNOLOGIA NO MESMO VASO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084468" y="274106"/>
            <a:ext cx="1929426" cy="896009"/>
          </a:xfrm>
          <a:custGeom>
            <a:avLst/>
            <a:gdLst/>
            <a:ahLst/>
            <a:cxnLst/>
            <a:rect r="r" b="b" t="t" l="l"/>
            <a:pathLst>
              <a:path h="896009" w="1929426">
                <a:moveTo>
                  <a:pt x="0" y="0"/>
                </a:moveTo>
                <a:lnTo>
                  <a:pt x="1929426" y="0"/>
                </a:lnTo>
                <a:lnTo>
                  <a:pt x="1929426" y="896009"/>
                </a:lnTo>
                <a:lnTo>
                  <a:pt x="0" y="896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30" t="-99809" r="-13733" b="-9167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1677" y="8074199"/>
            <a:ext cx="3921035" cy="141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6"/>
              </a:lnSpc>
            </a:pPr>
            <a:r>
              <a:rPr lang="en-US" sz="3369" spc="138">
                <a:solidFill>
                  <a:srgbClr val="000000">
                    <a:alpha val="75686"/>
                  </a:srgbClr>
                </a:solidFill>
                <a:latin typeface="Arial Unicode"/>
                <a:ea typeface="Arial Unicode"/>
                <a:cs typeface="Arial Unicode"/>
                <a:sym typeface="Arial Unicode"/>
              </a:rPr>
              <a:t>Enzo Cayres</a:t>
            </a:r>
          </a:p>
          <a:p>
            <a:pPr algn="just">
              <a:lnSpc>
                <a:spcPts val="3706"/>
              </a:lnSpc>
            </a:pPr>
            <a:r>
              <a:rPr lang="en-US" sz="3369" spc="138">
                <a:solidFill>
                  <a:srgbClr val="000000">
                    <a:alpha val="75686"/>
                  </a:srgbClr>
                </a:solidFill>
                <a:latin typeface="Arial Unicode"/>
                <a:ea typeface="Arial Unicode"/>
                <a:cs typeface="Arial Unicode"/>
                <a:sym typeface="Arial Unicode"/>
              </a:rPr>
              <a:t>Francisco Bueno</a:t>
            </a:r>
          </a:p>
          <a:p>
            <a:pPr algn="just">
              <a:lnSpc>
                <a:spcPts val="3706"/>
              </a:lnSpc>
            </a:pPr>
            <a:r>
              <a:rPr lang="en-US" sz="3369" spc="138">
                <a:solidFill>
                  <a:srgbClr val="000000">
                    <a:alpha val="75686"/>
                  </a:srgbClr>
                </a:solidFill>
                <a:latin typeface="Arial Unicode"/>
                <a:ea typeface="Arial Unicode"/>
                <a:cs typeface="Arial Unicode"/>
                <a:sym typeface="Arial Unicode"/>
              </a:rPr>
              <a:t>Frederico Augusto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747730" y="1961162"/>
            <a:ext cx="11389122" cy="3182338"/>
            <a:chOff x="0" y="0"/>
            <a:chExt cx="15185496" cy="424311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0"/>
              <a:ext cx="15185496" cy="2043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1129"/>
                </a:lnSpc>
              </a:pPr>
              <a:r>
                <a:rPr lang="en-US" b="true" sz="11019" spc="-606">
                  <a:solidFill>
                    <a:srgbClr val="2F411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APRESENTAÇÃO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9484"/>
              <a:ext cx="15185496" cy="2043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129"/>
                </a:lnSpc>
              </a:pPr>
              <a:r>
                <a:rPr lang="en-US" b="true" sz="11019" spc="-606">
                  <a:solidFill>
                    <a:srgbClr val="2F411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ECO SENSE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06362" y="8074199"/>
            <a:ext cx="4530490" cy="140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3369" spc="138">
                <a:solidFill>
                  <a:srgbClr val="000000">
                    <a:alpha val="75686"/>
                  </a:srgbClr>
                </a:solidFill>
                <a:latin typeface="Arial Unicode"/>
                <a:ea typeface="Arial Unicode"/>
                <a:cs typeface="Arial Unicode"/>
                <a:sym typeface="Arial Unicode"/>
              </a:rPr>
              <a:t>Isabel Baungartner</a:t>
            </a:r>
          </a:p>
          <a:p>
            <a:pPr algn="l">
              <a:lnSpc>
                <a:spcPts val="3706"/>
              </a:lnSpc>
            </a:pPr>
            <a:r>
              <a:rPr lang="en-US" sz="3369" spc="138">
                <a:solidFill>
                  <a:srgbClr val="000000">
                    <a:alpha val="75686"/>
                  </a:srgbClr>
                </a:solidFill>
                <a:latin typeface="Arial Unicode"/>
                <a:ea typeface="Arial Unicode"/>
                <a:cs typeface="Arial Unicode"/>
                <a:sym typeface="Arial Unicode"/>
              </a:rPr>
              <a:t>Julia Leandro </a:t>
            </a:r>
          </a:p>
          <a:p>
            <a:pPr algn="l">
              <a:lnSpc>
                <a:spcPts val="3706"/>
              </a:lnSpc>
            </a:pPr>
            <a:r>
              <a:rPr lang="en-US" sz="3369" spc="138">
                <a:solidFill>
                  <a:srgbClr val="000000">
                    <a:alpha val="75686"/>
                  </a:srgbClr>
                </a:solidFill>
                <a:latin typeface="Arial Unicode"/>
                <a:ea typeface="Arial Unicode"/>
                <a:cs typeface="Arial Unicode"/>
                <a:sym typeface="Arial Unicode"/>
              </a:rPr>
              <a:t>Rafael Baptista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65892" y="7490623"/>
            <a:ext cx="2152799" cy="40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b="true" sz="2791" spc="745">
                <a:solidFill>
                  <a:srgbClr val="2F411B"/>
                </a:solidFill>
                <a:latin typeface="Garet Bold"/>
                <a:ea typeface="Garet Bold"/>
                <a:cs typeface="Garet Bold"/>
                <a:sym typeface="Garet Bold"/>
              </a:rPr>
              <a:t>EQUIPE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196171" y="6884878"/>
            <a:ext cx="6492240" cy="0"/>
          </a:xfrm>
          <a:prstGeom prst="line">
            <a:avLst/>
          </a:prstGeom>
          <a:ln cap="flat" w="38100">
            <a:solidFill>
              <a:srgbClr val="405421">
                <a:alpha val="27843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601" y="1557874"/>
            <a:ext cx="14038797" cy="8282890"/>
          </a:xfrm>
          <a:custGeom>
            <a:avLst/>
            <a:gdLst/>
            <a:ahLst/>
            <a:cxnLst/>
            <a:rect r="r" b="b" t="t" l="l"/>
            <a:pathLst>
              <a:path h="8282890" w="14038797">
                <a:moveTo>
                  <a:pt x="0" y="0"/>
                </a:moveTo>
                <a:lnTo>
                  <a:pt x="14038798" y="0"/>
                </a:lnTo>
                <a:lnTo>
                  <a:pt x="14038798" y="8282891"/>
                </a:lnTo>
                <a:lnTo>
                  <a:pt x="0" y="8282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435194" y="1269666"/>
            <a:ext cx="7228353" cy="0"/>
          </a:xfrm>
          <a:prstGeom prst="line">
            <a:avLst/>
          </a:prstGeom>
          <a:ln cap="flat" w="38100">
            <a:solidFill>
              <a:srgbClr val="2F411B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435194" y="413957"/>
            <a:ext cx="7417612" cy="85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89"/>
              </a:lnSpc>
              <a:spcBef>
                <a:spcPct val="0"/>
              </a:spcBef>
            </a:pPr>
            <a:r>
              <a:rPr lang="en-US" b="true" sz="50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DIAGRAMA DE GANTT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447" y="341663"/>
            <a:ext cx="1486772" cy="9948744"/>
            <a:chOff x="0" y="0"/>
            <a:chExt cx="1982363" cy="132649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2363" cy="920592"/>
            </a:xfrm>
            <a:custGeom>
              <a:avLst/>
              <a:gdLst/>
              <a:ahLst/>
              <a:cxnLst/>
              <a:rect r="r" b="b" t="t" l="l"/>
              <a:pathLst>
                <a:path h="920592" w="1982363">
                  <a:moveTo>
                    <a:pt x="0" y="0"/>
                  </a:moveTo>
                  <a:lnTo>
                    <a:pt x="1982363" y="0"/>
                  </a:lnTo>
                  <a:lnTo>
                    <a:pt x="1982363" y="920592"/>
                  </a:lnTo>
                  <a:lnTo>
                    <a:pt x="0" y="92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630" t="-99809" r="-13733" b="-91676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 flipV="true">
              <a:off x="453480" y="920592"/>
              <a:ext cx="0" cy="12344400"/>
            </a:xfrm>
            <a:prstGeom prst="line">
              <a:avLst/>
            </a:prstGeom>
            <a:ln cap="flat" w="50800">
              <a:solidFill>
                <a:srgbClr val="556D3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29777" y="338256"/>
            <a:ext cx="7029523" cy="9620295"/>
            <a:chOff x="0" y="0"/>
            <a:chExt cx="9372698" cy="1282706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18" t="0" r="3518" b="0"/>
            <a:stretch>
              <a:fillRect/>
            </a:stretch>
          </p:blipFill>
          <p:spPr>
            <a:xfrm flipH="false" flipV="false">
              <a:off x="0" y="0"/>
              <a:ext cx="9372698" cy="1282706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394621" y="3657941"/>
            <a:ext cx="7749379" cy="512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7"/>
              </a:lnSpc>
            </a:pPr>
            <a:r>
              <a:rPr lang="en-US" sz="3803">
                <a:solidFill>
                  <a:srgbClr val="1F2020"/>
                </a:solidFill>
                <a:latin typeface="Garet"/>
                <a:ea typeface="Garet"/>
                <a:cs typeface="Garet"/>
                <a:sym typeface="Garet"/>
              </a:rPr>
              <a:t>Vaso inteligente com sensores de umidade, luminosidade e temperatura, conectado a um app (Android/iOS). Permite monitorar a planta e controlar a irrigação remotamente, com alertas e sugestões via IA.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5314" y="338256"/>
            <a:ext cx="1486772" cy="690444"/>
          </a:xfrm>
          <a:custGeom>
            <a:avLst/>
            <a:gdLst/>
            <a:ahLst/>
            <a:cxnLst/>
            <a:rect r="r" b="b" t="t" l="l"/>
            <a:pathLst>
              <a:path h="690444" w="1486772">
                <a:moveTo>
                  <a:pt x="0" y="0"/>
                </a:moveTo>
                <a:lnTo>
                  <a:pt x="1486772" y="0"/>
                </a:lnTo>
                <a:lnTo>
                  <a:pt x="1486772" y="690444"/>
                </a:lnTo>
                <a:lnTo>
                  <a:pt x="0" y="69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30" t="-99809" r="-13733" b="-91676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659539" y="1028700"/>
            <a:ext cx="0" cy="9258300"/>
          </a:xfrm>
          <a:prstGeom prst="line">
            <a:avLst/>
          </a:prstGeom>
          <a:ln cap="flat" w="38100">
            <a:solidFill>
              <a:srgbClr val="556D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735652" y="1376186"/>
            <a:ext cx="4589883" cy="1022922"/>
            <a:chOff x="0" y="0"/>
            <a:chExt cx="6119844" cy="1363896"/>
          </a:xfrm>
        </p:grpSpPr>
        <p:sp>
          <p:nvSpPr>
            <p:cNvPr name="AutoShape 8" id="8"/>
            <p:cNvSpPr/>
            <p:nvPr/>
          </p:nvSpPr>
          <p:spPr>
            <a:xfrm>
              <a:off x="205825" y="1338496"/>
              <a:ext cx="5605050" cy="0"/>
            </a:xfrm>
            <a:prstGeom prst="line">
              <a:avLst/>
            </a:prstGeom>
            <a:ln cap="flat" w="50800">
              <a:solidFill>
                <a:srgbClr val="2F411B">
                  <a:alpha val="41961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6119844" cy="146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43"/>
                </a:lnSpc>
                <a:spcBef>
                  <a:spcPct val="0"/>
                </a:spcBef>
              </a:pPr>
              <a:r>
                <a:rPr lang="en-US" b="true" sz="6602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PRODUTO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3011" y="2651863"/>
            <a:ext cx="6812599" cy="40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791" spc="5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QUAL É O NOSSO PRODUTO?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0745" y="1117983"/>
            <a:ext cx="7749379" cy="1178815"/>
            <a:chOff x="0" y="0"/>
            <a:chExt cx="10332505" cy="1571753"/>
          </a:xfrm>
        </p:grpSpPr>
        <p:sp>
          <p:nvSpPr>
            <p:cNvPr name="AutoShape 3" id="3"/>
            <p:cNvSpPr/>
            <p:nvPr/>
          </p:nvSpPr>
          <p:spPr>
            <a:xfrm>
              <a:off x="0" y="1546353"/>
              <a:ext cx="1879116" cy="0"/>
            </a:xfrm>
            <a:prstGeom prst="line">
              <a:avLst/>
            </a:prstGeom>
            <a:ln cap="flat" w="50800">
              <a:solidFill>
                <a:srgbClr val="556D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133350"/>
              <a:ext cx="10332505" cy="1449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100"/>
                </a:lnSpc>
                <a:spcBef>
                  <a:spcPct val="0"/>
                </a:spcBef>
              </a:pPr>
              <a:r>
                <a:rPr lang="en-US" b="true" sz="6500">
                  <a:solidFill>
                    <a:srgbClr val="1F2020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Escopo do Produto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5314" y="338256"/>
            <a:ext cx="1486772" cy="690444"/>
          </a:xfrm>
          <a:custGeom>
            <a:avLst/>
            <a:gdLst/>
            <a:ahLst/>
            <a:cxnLst/>
            <a:rect r="r" b="b" t="t" l="l"/>
            <a:pathLst>
              <a:path h="690444" w="1486772">
                <a:moveTo>
                  <a:pt x="0" y="0"/>
                </a:moveTo>
                <a:lnTo>
                  <a:pt x="1486772" y="0"/>
                </a:lnTo>
                <a:lnTo>
                  <a:pt x="1486772" y="690444"/>
                </a:lnTo>
                <a:lnTo>
                  <a:pt x="0" y="69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30" t="-99809" r="-13733" b="-91676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659539" y="1028700"/>
            <a:ext cx="0" cy="9258300"/>
          </a:xfrm>
          <a:prstGeom prst="line">
            <a:avLst/>
          </a:prstGeom>
          <a:ln cap="flat" w="38100">
            <a:solidFill>
              <a:srgbClr val="556D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955351" y="490559"/>
            <a:ext cx="7029523" cy="9620295"/>
            <a:chOff x="0" y="0"/>
            <a:chExt cx="9372698" cy="1282706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3518" t="0" r="3518" b="0"/>
            <a:stretch>
              <a:fillRect/>
            </a:stretch>
          </p:blipFill>
          <p:spPr>
            <a:xfrm flipH="false" flipV="false">
              <a:off x="0" y="0"/>
              <a:ext cx="9372698" cy="1282706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410745" y="2759470"/>
            <a:ext cx="7270556" cy="361398"/>
            <a:chOff x="0" y="0"/>
            <a:chExt cx="9694075" cy="4818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2899" cy="417620"/>
            </a:xfrm>
            <a:custGeom>
              <a:avLst/>
              <a:gdLst/>
              <a:ahLst/>
              <a:cxnLst/>
              <a:rect r="r" b="b" t="t" l="l"/>
              <a:pathLst>
                <a:path h="417620" w="492899">
                  <a:moveTo>
                    <a:pt x="0" y="0"/>
                  </a:moveTo>
                  <a:lnTo>
                    <a:pt x="492899" y="0"/>
                  </a:lnTo>
                  <a:lnTo>
                    <a:pt x="492899" y="417620"/>
                  </a:lnTo>
                  <a:lnTo>
                    <a:pt x="0" y="4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38431" y="9525"/>
              <a:ext cx="9055644" cy="472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7"/>
                </a:lnSpc>
              </a:pPr>
              <a:r>
                <a:rPr lang="en-US" b="true" sz="2427" spc="456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PRINCIPAIS FUNCIONALIDADES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88210" y="3349803"/>
            <a:ext cx="8760944" cy="589661"/>
            <a:chOff x="0" y="0"/>
            <a:chExt cx="11681259" cy="7862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05470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7"/>
                  </a:lnTo>
                  <a:lnTo>
                    <a:pt x="0" y="171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411206" y="19050"/>
              <a:ext cx="11270053" cy="767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SENSORES DE MONITORAMENTO (UMIDADE, TEMPERATURA E LUMINOSIDADE)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88210" y="4168399"/>
            <a:ext cx="8760944" cy="589661"/>
            <a:chOff x="0" y="0"/>
            <a:chExt cx="11681259" cy="7862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05470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7"/>
                  </a:lnTo>
                  <a:lnTo>
                    <a:pt x="0" y="171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11206" y="19050"/>
              <a:ext cx="11270053" cy="767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SISTEMA DE IRRIGAÇÃO AUTOMATIZADO VIA MANGUEIRA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772086" y="5300707"/>
            <a:ext cx="128991" cy="128991"/>
          </a:xfrm>
          <a:custGeom>
            <a:avLst/>
            <a:gdLst/>
            <a:ahLst/>
            <a:cxnLst/>
            <a:rect r="r" b="b" t="t" l="l"/>
            <a:pathLst>
              <a:path h="128991" w="128991">
                <a:moveTo>
                  <a:pt x="0" y="0"/>
                </a:moveTo>
                <a:lnTo>
                  <a:pt x="128991" y="0"/>
                </a:lnTo>
                <a:lnTo>
                  <a:pt x="128991" y="128990"/>
                </a:lnTo>
                <a:lnTo>
                  <a:pt x="0" y="128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788210" y="5804920"/>
            <a:ext cx="8760944" cy="589661"/>
            <a:chOff x="0" y="0"/>
            <a:chExt cx="11681259" cy="7862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105470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7"/>
                  </a:lnTo>
                  <a:lnTo>
                    <a:pt x="0" y="171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411206" y="19050"/>
              <a:ext cx="11270053" cy="767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APLICATIVO COM DASHBOARDS SOBRE OS PARÂMETROS MONITORADOS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88210" y="6623181"/>
            <a:ext cx="8760944" cy="589661"/>
            <a:chOff x="0" y="0"/>
            <a:chExt cx="11681259" cy="7862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105470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7"/>
                  </a:lnTo>
                  <a:lnTo>
                    <a:pt x="0" y="171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411206" y="19050"/>
              <a:ext cx="11270053" cy="767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SUGESTÕES E RESPOSTAS INTEGRADAS POR INTELIGÊNCIA ARTIFICIAL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10745" y="7679566"/>
            <a:ext cx="10216332" cy="2061846"/>
            <a:chOff x="0" y="0"/>
            <a:chExt cx="13621776" cy="2749128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38100"/>
              <a:ext cx="694548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1F202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CARACTERÍSTICAS ADICIONAIS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583142"/>
              <a:ext cx="1362177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1F2020"/>
                  </a:solidFill>
                  <a:latin typeface="Garet"/>
                  <a:ea typeface="Garet"/>
                  <a:cs typeface="Garet"/>
                  <a:sym typeface="Garet"/>
                </a:rPr>
                <a:t>DESIGN PENSADO PARA APARTAMENTOS E AMBIENTES INTERNOS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147869"/>
              <a:ext cx="1362177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1F2020"/>
                  </a:solidFill>
                  <a:latin typeface="Garet"/>
                  <a:ea typeface="Garet"/>
                  <a:cs typeface="Garet"/>
                  <a:sym typeface="Garet"/>
                </a:rPr>
                <a:t>INTERFACE SIMPLES, INTUITIVA E DE BAIXO CUSTO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712596"/>
              <a:ext cx="1362177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1F2020"/>
                  </a:solidFill>
                  <a:latin typeface="Garet"/>
                  <a:ea typeface="Garet"/>
                  <a:cs typeface="Garet"/>
                  <a:sym typeface="Garet"/>
                </a:rPr>
                <a:t>INTEGRAÇÃO IOT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2277323"/>
              <a:ext cx="1362177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100">
                  <a:solidFill>
                    <a:srgbClr val="1F202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LUNA:</a:t>
              </a:r>
              <a:r>
                <a:rPr lang="en-US" sz="2100">
                  <a:solidFill>
                    <a:srgbClr val="1F2020"/>
                  </a:solidFill>
                  <a:latin typeface="Garet"/>
                  <a:ea typeface="Garet"/>
                  <a:cs typeface="Garet"/>
                  <a:sym typeface="Garet"/>
                </a:rPr>
                <a:t> CHATBOT RESPONSIVO À ESPÉCIE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096614" y="5005709"/>
            <a:ext cx="8149286" cy="5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2003" spc="3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INTERAÇÃO COM A PLANTA VIA NOTIFICAÇÕES E ALERTAS INTELIGENTES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91897" y="766596"/>
            <a:ext cx="4694229" cy="8753808"/>
          </a:xfrm>
          <a:custGeom>
            <a:avLst/>
            <a:gdLst/>
            <a:ahLst/>
            <a:cxnLst/>
            <a:rect r="r" b="b" t="t" l="l"/>
            <a:pathLst>
              <a:path h="8753808" w="4694229">
                <a:moveTo>
                  <a:pt x="0" y="0"/>
                </a:moveTo>
                <a:lnTo>
                  <a:pt x="4694229" y="0"/>
                </a:lnTo>
                <a:lnTo>
                  <a:pt x="4694229" y="8753808"/>
                </a:lnTo>
                <a:lnTo>
                  <a:pt x="0" y="875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76191"/>
            <a:ext cx="10200991" cy="1196136"/>
            <a:chOff x="0" y="0"/>
            <a:chExt cx="13601321" cy="1594849"/>
          </a:xfrm>
        </p:grpSpPr>
        <p:sp>
          <p:nvSpPr>
            <p:cNvPr name="AutoShape 4" id="4"/>
            <p:cNvSpPr/>
            <p:nvPr/>
          </p:nvSpPr>
          <p:spPr>
            <a:xfrm>
              <a:off x="1274849" y="1569449"/>
              <a:ext cx="11051622" cy="0"/>
            </a:xfrm>
            <a:prstGeom prst="line">
              <a:avLst/>
            </a:prstGeom>
            <a:ln cap="flat" w="50800">
              <a:solidFill>
                <a:srgbClr val="2F411B">
                  <a:alpha val="41961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3601321" cy="146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243"/>
                </a:lnSpc>
                <a:spcBef>
                  <a:spcPct val="0"/>
                </a:spcBef>
              </a:pPr>
              <a:r>
                <a:rPr lang="en-US" b="true" sz="6602">
                  <a:solidFill>
                    <a:srgbClr val="2F411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b="true" sz="6602">
                  <a:solidFill>
                    <a:srgbClr val="1F202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 QUE É O</a:t>
              </a:r>
              <a:r>
                <a:rPr lang="en-US" b="true" sz="6602">
                  <a:solidFill>
                    <a:srgbClr val="2F411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ECO SENSE?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7000" y="3848925"/>
            <a:ext cx="425086" cy="360164"/>
          </a:xfrm>
          <a:custGeom>
            <a:avLst/>
            <a:gdLst/>
            <a:ahLst/>
            <a:cxnLst/>
            <a:rect r="r" b="b" t="t" l="l"/>
            <a:pathLst>
              <a:path h="360164" w="425086">
                <a:moveTo>
                  <a:pt x="0" y="0"/>
                </a:moveTo>
                <a:lnTo>
                  <a:pt x="425086" y="0"/>
                </a:lnTo>
                <a:lnTo>
                  <a:pt x="425086" y="360164"/>
                </a:lnTo>
                <a:lnTo>
                  <a:pt x="0" y="36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84837" y="3867975"/>
            <a:ext cx="9231180" cy="120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b="true" sz="2791" spc="5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VASO DE PLANTA INTELIGENTE</a:t>
            </a:r>
            <a:r>
              <a:rPr lang="en-US" sz="2791" spc="5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COM SENSORES DE UMIDADE, LUZ E TEMPERATURA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47000" y="5851396"/>
            <a:ext cx="425086" cy="360164"/>
          </a:xfrm>
          <a:custGeom>
            <a:avLst/>
            <a:gdLst/>
            <a:ahLst/>
            <a:cxnLst/>
            <a:rect r="r" b="b" t="t" l="l"/>
            <a:pathLst>
              <a:path h="360164" w="425086">
                <a:moveTo>
                  <a:pt x="0" y="0"/>
                </a:moveTo>
                <a:lnTo>
                  <a:pt x="425086" y="0"/>
                </a:lnTo>
                <a:lnTo>
                  <a:pt x="425086" y="360164"/>
                </a:lnTo>
                <a:lnTo>
                  <a:pt x="0" y="360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71163" y="5870446"/>
            <a:ext cx="9231180" cy="80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b="true" sz="2791" spc="5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INCORPORAÇÃO DO IOT</a:t>
            </a:r>
            <a:r>
              <a:rPr lang="en-US" sz="2791" spc="5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PERMITINDO MONITORAMENTO REMOTO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33326" y="7453817"/>
            <a:ext cx="9869017" cy="1221421"/>
            <a:chOff x="0" y="0"/>
            <a:chExt cx="13158690" cy="16285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6782" cy="480219"/>
            </a:xfrm>
            <a:custGeom>
              <a:avLst/>
              <a:gdLst/>
              <a:ahLst/>
              <a:cxnLst/>
              <a:rect r="r" b="b" t="t" l="l"/>
              <a:pathLst>
                <a:path h="480219" w="566782">
                  <a:moveTo>
                    <a:pt x="0" y="0"/>
                  </a:moveTo>
                  <a:lnTo>
                    <a:pt x="566782" y="0"/>
                  </a:lnTo>
                  <a:lnTo>
                    <a:pt x="566782" y="480219"/>
                  </a:lnTo>
                  <a:lnTo>
                    <a:pt x="0" y="480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50450" y="19050"/>
              <a:ext cx="12308240" cy="1609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2"/>
                </a:lnSpc>
              </a:pPr>
              <a:r>
                <a:rPr lang="en-US" sz="2791" spc="52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SOLUÇÃO </a:t>
              </a:r>
              <a:r>
                <a:rPr lang="en-US" b="true" sz="2791" spc="52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PRECISA, PRÁTICA E SIMPLES </a:t>
              </a:r>
              <a:r>
                <a:rPr lang="en-US" sz="2791" spc="52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PARA O CUIDADO DE PLANTAS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447" y="341663"/>
            <a:ext cx="1486772" cy="9948744"/>
            <a:chOff x="0" y="0"/>
            <a:chExt cx="1982363" cy="13264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82363" cy="920592"/>
            </a:xfrm>
            <a:custGeom>
              <a:avLst/>
              <a:gdLst/>
              <a:ahLst/>
              <a:cxnLst/>
              <a:rect r="r" b="b" t="t" l="l"/>
              <a:pathLst>
                <a:path h="920592" w="1982363">
                  <a:moveTo>
                    <a:pt x="0" y="0"/>
                  </a:moveTo>
                  <a:lnTo>
                    <a:pt x="1982363" y="0"/>
                  </a:lnTo>
                  <a:lnTo>
                    <a:pt x="1982363" y="920592"/>
                  </a:lnTo>
                  <a:lnTo>
                    <a:pt x="0" y="92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630" t="-99809" r="-13733" b="-91676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 flipV="true">
              <a:off x="453480" y="920592"/>
              <a:ext cx="0" cy="12344400"/>
            </a:xfrm>
            <a:prstGeom prst="line">
              <a:avLst/>
            </a:prstGeom>
            <a:ln cap="flat" w="50800">
              <a:solidFill>
                <a:srgbClr val="556D3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58309" y="1028700"/>
            <a:ext cx="10200991" cy="1196136"/>
            <a:chOff x="0" y="0"/>
            <a:chExt cx="13601321" cy="1594849"/>
          </a:xfrm>
        </p:grpSpPr>
        <p:sp>
          <p:nvSpPr>
            <p:cNvPr name="AutoShape 3" id="3"/>
            <p:cNvSpPr/>
            <p:nvPr/>
          </p:nvSpPr>
          <p:spPr>
            <a:xfrm>
              <a:off x="1274849" y="1569449"/>
              <a:ext cx="11051622" cy="0"/>
            </a:xfrm>
            <a:prstGeom prst="line">
              <a:avLst/>
            </a:prstGeom>
            <a:ln cap="flat" w="50800">
              <a:solidFill>
                <a:srgbClr val="2F411B">
                  <a:alpha val="41961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123825"/>
              <a:ext cx="13601321" cy="146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243"/>
                </a:lnSpc>
                <a:spcBef>
                  <a:spcPct val="0"/>
                </a:spcBef>
              </a:pPr>
              <a:r>
                <a:rPr lang="en-US" b="true" sz="6602">
                  <a:solidFill>
                    <a:srgbClr val="2F411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b="true" sz="6602">
                  <a:solidFill>
                    <a:srgbClr val="1F202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MISSÃO E OBJETIVOS</a:t>
              </a:r>
              <a:r>
                <a:rPr lang="en-US" b="true" sz="6602">
                  <a:solidFill>
                    <a:srgbClr val="2F411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03956" y="2956829"/>
            <a:ext cx="425086" cy="360164"/>
          </a:xfrm>
          <a:custGeom>
            <a:avLst/>
            <a:gdLst/>
            <a:ahLst/>
            <a:cxnLst/>
            <a:rect r="r" b="b" t="t" l="l"/>
            <a:pathLst>
              <a:path h="360164" w="425086">
                <a:moveTo>
                  <a:pt x="0" y="0"/>
                </a:moveTo>
                <a:lnTo>
                  <a:pt x="425087" y="0"/>
                </a:lnTo>
                <a:lnTo>
                  <a:pt x="425087" y="360164"/>
                </a:lnTo>
                <a:lnTo>
                  <a:pt x="0" y="360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90283" y="4397325"/>
            <a:ext cx="425086" cy="360164"/>
          </a:xfrm>
          <a:custGeom>
            <a:avLst/>
            <a:gdLst/>
            <a:ahLst/>
            <a:cxnLst/>
            <a:rect r="r" b="b" t="t" l="l"/>
            <a:pathLst>
              <a:path h="360164" w="425086">
                <a:moveTo>
                  <a:pt x="0" y="0"/>
                </a:moveTo>
                <a:lnTo>
                  <a:pt x="425086" y="0"/>
                </a:lnTo>
                <a:lnTo>
                  <a:pt x="425086" y="360164"/>
                </a:lnTo>
                <a:lnTo>
                  <a:pt x="0" y="360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03956" y="6237870"/>
            <a:ext cx="425086" cy="360164"/>
          </a:xfrm>
          <a:custGeom>
            <a:avLst/>
            <a:gdLst/>
            <a:ahLst/>
            <a:cxnLst/>
            <a:rect r="r" b="b" t="t" l="l"/>
            <a:pathLst>
              <a:path h="360164" w="425086">
                <a:moveTo>
                  <a:pt x="0" y="0"/>
                </a:moveTo>
                <a:lnTo>
                  <a:pt x="425087" y="0"/>
                </a:lnTo>
                <a:lnTo>
                  <a:pt x="425087" y="360165"/>
                </a:lnTo>
                <a:lnTo>
                  <a:pt x="0" y="360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03956" y="8078416"/>
            <a:ext cx="425086" cy="360164"/>
          </a:xfrm>
          <a:custGeom>
            <a:avLst/>
            <a:gdLst/>
            <a:ahLst/>
            <a:cxnLst/>
            <a:rect r="r" b="b" t="t" l="l"/>
            <a:pathLst>
              <a:path h="360164" w="425086">
                <a:moveTo>
                  <a:pt x="0" y="0"/>
                </a:moveTo>
                <a:lnTo>
                  <a:pt x="425087" y="0"/>
                </a:lnTo>
                <a:lnTo>
                  <a:pt x="425087" y="360164"/>
                </a:lnTo>
                <a:lnTo>
                  <a:pt x="0" y="360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8323" y="3124902"/>
            <a:ext cx="4830193" cy="4716025"/>
          </a:xfrm>
          <a:custGeom>
            <a:avLst/>
            <a:gdLst/>
            <a:ahLst/>
            <a:cxnLst/>
            <a:rect r="r" b="b" t="t" l="l"/>
            <a:pathLst>
              <a:path h="4716025" w="4830193">
                <a:moveTo>
                  <a:pt x="0" y="0"/>
                </a:moveTo>
                <a:lnTo>
                  <a:pt x="4830193" y="0"/>
                </a:lnTo>
                <a:lnTo>
                  <a:pt x="4830193" y="4716025"/>
                </a:lnTo>
                <a:lnTo>
                  <a:pt x="0" y="4716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28120" y="2975879"/>
            <a:ext cx="9231180" cy="80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791" spc="5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AUXILI</a:t>
            </a:r>
            <a:r>
              <a:rPr lang="en-US" sz="2791" spc="5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AR O CUIDADO DE PLANTAS MENORES, SOBRETUDO DOMÉSTICAS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28120" y="4416375"/>
            <a:ext cx="9231180" cy="120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b="true" sz="2791" spc="5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OFERECE</a:t>
            </a:r>
            <a:r>
              <a:rPr lang="en-US" b="true" sz="2791" spc="5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 AUTONOMIA DE TEMPO E ESPAÇO</a:t>
            </a:r>
            <a:r>
              <a:rPr lang="en-US" sz="2791" spc="5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PERMITINDO CUIDADO À DISTÂNCIA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28120" y="6256920"/>
            <a:ext cx="9231180" cy="120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b="true" sz="2791" spc="5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SER O</a:t>
            </a:r>
            <a:r>
              <a:rPr lang="en-US" b="true" sz="2791" spc="5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PONTAPÉ INICIAL DE UM DESENVOLVIMENTO TECNOLÓGICO</a:t>
            </a:r>
            <a:r>
              <a:rPr lang="en-US" sz="2791" spc="5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PARA PLANTAS DE PEQUENO PORTE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28120" y="8097466"/>
            <a:ext cx="9231180" cy="120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791" spc="5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UNIR </a:t>
            </a:r>
            <a:r>
              <a:rPr lang="en-US" b="true" sz="2791" spc="5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PRATICIDADE</a:t>
            </a:r>
            <a:r>
              <a:rPr lang="en-US" sz="2791" spc="5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b="true" sz="2791" spc="5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INOVAÇÃO E ESTÉTICA</a:t>
            </a:r>
            <a:r>
              <a:rPr lang="en-US" sz="2791" spc="5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COM POTENCIAL DE REVOLUCIONAR O MERCADO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447" y="341663"/>
            <a:ext cx="1486772" cy="9948744"/>
            <a:chOff x="0" y="0"/>
            <a:chExt cx="1982363" cy="132649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82363" cy="920592"/>
            </a:xfrm>
            <a:custGeom>
              <a:avLst/>
              <a:gdLst/>
              <a:ahLst/>
              <a:cxnLst/>
              <a:rect r="r" b="b" t="t" l="l"/>
              <a:pathLst>
                <a:path h="920592" w="1982363">
                  <a:moveTo>
                    <a:pt x="0" y="0"/>
                  </a:moveTo>
                  <a:lnTo>
                    <a:pt x="1982363" y="0"/>
                  </a:lnTo>
                  <a:lnTo>
                    <a:pt x="1982363" y="920592"/>
                  </a:lnTo>
                  <a:lnTo>
                    <a:pt x="0" y="92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630" t="-99809" r="-13733" b="-91676"/>
              </a:stretch>
            </a:blipFill>
          </p:spPr>
        </p:sp>
        <p:sp>
          <p:nvSpPr>
            <p:cNvPr name="AutoShape 16" id="16"/>
            <p:cNvSpPr/>
            <p:nvPr/>
          </p:nvSpPr>
          <p:spPr>
            <a:xfrm flipV="true">
              <a:off x="453480" y="920592"/>
              <a:ext cx="0" cy="12344400"/>
            </a:xfrm>
            <a:prstGeom prst="line">
              <a:avLst/>
            </a:prstGeom>
            <a:ln cap="flat" w="50800">
              <a:solidFill>
                <a:srgbClr val="556D3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043505" y="2112777"/>
            <a:ext cx="9631881" cy="0"/>
          </a:xfrm>
          <a:prstGeom prst="line">
            <a:avLst/>
          </a:prstGeom>
          <a:ln cap="flat" w="38100">
            <a:solidFill>
              <a:srgbClr val="2F411B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2447" y="341663"/>
            <a:ext cx="1486772" cy="9948744"/>
            <a:chOff x="0" y="0"/>
            <a:chExt cx="1982363" cy="13264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2363" cy="920592"/>
            </a:xfrm>
            <a:custGeom>
              <a:avLst/>
              <a:gdLst/>
              <a:ahLst/>
              <a:cxnLst/>
              <a:rect r="r" b="b" t="t" l="l"/>
              <a:pathLst>
                <a:path h="920592" w="1982363">
                  <a:moveTo>
                    <a:pt x="0" y="0"/>
                  </a:moveTo>
                  <a:lnTo>
                    <a:pt x="1982363" y="0"/>
                  </a:lnTo>
                  <a:lnTo>
                    <a:pt x="1982363" y="920592"/>
                  </a:lnTo>
                  <a:lnTo>
                    <a:pt x="0" y="92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630" t="-99809" r="-13733" b="-91676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 flipV="true">
              <a:off x="453480" y="920592"/>
              <a:ext cx="0" cy="12344400"/>
            </a:xfrm>
            <a:prstGeom prst="line">
              <a:avLst/>
            </a:prstGeom>
            <a:ln cap="flat" w="50800">
              <a:solidFill>
                <a:srgbClr val="556D3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59219" y="3966327"/>
            <a:ext cx="8205222" cy="1294741"/>
            <a:chOff x="0" y="0"/>
            <a:chExt cx="10940297" cy="17263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2899" cy="417620"/>
            </a:xfrm>
            <a:custGeom>
              <a:avLst/>
              <a:gdLst/>
              <a:ahLst/>
              <a:cxnLst/>
              <a:rect r="r" b="b" t="t" l="l"/>
              <a:pathLst>
                <a:path h="417620" w="492899">
                  <a:moveTo>
                    <a:pt x="0" y="0"/>
                  </a:moveTo>
                  <a:lnTo>
                    <a:pt x="492899" y="0"/>
                  </a:lnTo>
                  <a:lnTo>
                    <a:pt x="492899" y="417620"/>
                  </a:lnTo>
                  <a:lnTo>
                    <a:pt x="0" y="4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06905" y="924382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7"/>
                  </a:lnTo>
                  <a:lnTo>
                    <a:pt x="0" y="171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23734" y="9525"/>
              <a:ext cx="10216563" cy="479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7"/>
                </a:lnSpc>
              </a:pPr>
              <a:r>
                <a:rPr lang="en-US" b="true" sz="2427" spc="456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MERCADO FAVORÁVEL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23734" y="827782"/>
              <a:ext cx="7185338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SEM CONCORRENTES DIRETOS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23734" y="1342084"/>
              <a:ext cx="8884809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SETOR ARCAICO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406905" y="1438684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8"/>
                  </a:lnTo>
                  <a:lnTo>
                    <a:pt x="0" y="171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59219" y="5705294"/>
            <a:ext cx="8205222" cy="1294741"/>
            <a:chOff x="0" y="0"/>
            <a:chExt cx="10940297" cy="17263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2899" cy="417620"/>
            </a:xfrm>
            <a:custGeom>
              <a:avLst/>
              <a:gdLst/>
              <a:ahLst/>
              <a:cxnLst/>
              <a:rect r="r" b="b" t="t" l="l"/>
              <a:pathLst>
                <a:path h="417620" w="492899">
                  <a:moveTo>
                    <a:pt x="0" y="0"/>
                  </a:moveTo>
                  <a:lnTo>
                    <a:pt x="492899" y="0"/>
                  </a:lnTo>
                  <a:lnTo>
                    <a:pt x="492899" y="417620"/>
                  </a:lnTo>
                  <a:lnTo>
                    <a:pt x="0" y="4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06905" y="924382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7"/>
                  </a:lnTo>
                  <a:lnTo>
                    <a:pt x="0" y="171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723734" y="9525"/>
              <a:ext cx="10216563" cy="479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7"/>
                </a:lnSpc>
              </a:pPr>
              <a:r>
                <a:rPr lang="en-US" b="true" sz="2427" spc="456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DEMANDA SUBSTANCIAL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23734" y="827782"/>
              <a:ext cx="7185338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OTIMIZAÇÃO DO TEMPO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23734" y="1342084"/>
              <a:ext cx="10216563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PRODUTO DE “APARTAMENTO” 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406905" y="1438684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8"/>
                  </a:lnTo>
                  <a:lnTo>
                    <a:pt x="0" y="171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659219" y="7390560"/>
            <a:ext cx="8205222" cy="1682932"/>
            <a:chOff x="0" y="0"/>
            <a:chExt cx="10940297" cy="22439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92899" cy="417620"/>
            </a:xfrm>
            <a:custGeom>
              <a:avLst/>
              <a:gdLst/>
              <a:ahLst/>
              <a:cxnLst/>
              <a:rect r="r" b="b" t="t" l="l"/>
              <a:pathLst>
                <a:path h="417620" w="492899">
                  <a:moveTo>
                    <a:pt x="0" y="0"/>
                  </a:moveTo>
                  <a:lnTo>
                    <a:pt x="492899" y="0"/>
                  </a:lnTo>
                  <a:lnTo>
                    <a:pt x="492899" y="417620"/>
                  </a:lnTo>
                  <a:lnTo>
                    <a:pt x="0" y="4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06905" y="924382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7"/>
                  </a:lnTo>
                  <a:lnTo>
                    <a:pt x="0" y="171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723734" y="9525"/>
              <a:ext cx="10216563" cy="479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7"/>
                </a:lnSpc>
              </a:pPr>
              <a:r>
                <a:rPr lang="en-US" b="true" sz="2427" spc="456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CUSTEÁVEL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23734" y="827782"/>
              <a:ext cx="7185338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BAIXO CUSTO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723734" y="1342084"/>
              <a:ext cx="10216563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FINANCIAMENTO MODERADO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406905" y="1438684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8"/>
                  </a:lnTo>
                  <a:lnTo>
                    <a:pt x="0" y="171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723734" y="1859672"/>
              <a:ext cx="10216563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PROPOSTA ACADÊMICA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406905" y="1956272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7"/>
                  </a:lnTo>
                  <a:lnTo>
                    <a:pt x="0" y="171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854073" y="2722377"/>
            <a:ext cx="3346257" cy="653400"/>
            <a:chOff x="0" y="0"/>
            <a:chExt cx="4461676" cy="871200"/>
          </a:xfrm>
        </p:grpSpPr>
        <p:sp>
          <p:nvSpPr>
            <p:cNvPr name="AutoShape 30" id="30"/>
            <p:cNvSpPr/>
            <p:nvPr/>
          </p:nvSpPr>
          <p:spPr>
            <a:xfrm flipV="true">
              <a:off x="19" y="847728"/>
              <a:ext cx="4461638" cy="4423"/>
            </a:xfrm>
            <a:prstGeom prst="line">
              <a:avLst/>
            </a:prstGeom>
            <a:ln cap="flat" w="38100">
              <a:solidFill>
                <a:srgbClr val="2F411B">
                  <a:alpha val="3568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9" y="-76200"/>
              <a:ext cx="4461638" cy="923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6"/>
                </a:lnSpc>
                <a:spcBef>
                  <a:spcPct val="0"/>
                </a:spcBef>
              </a:pPr>
              <a:r>
                <a:rPr lang="en-US" b="true" sz="4218">
                  <a:solidFill>
                    <a:srgbClr val="40542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MOTIVAÇÃO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679604" y="3966327"/>
            <a:ext cx="7391648" cy="704298"/>
            <a:chOff x="0" y="0"/>
            <a:chExt cx="9855530" cy="93906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92899" cy="417620"/>
            </a:xfrm>
            <a:custGeom>
              <a:avLst/>
              <a:gdLst/>
              <a:ahLst/>
              <a:cxnLst/>
              <a:rect r="r" b="b" t="t" l="l"/>
              <a:pathLst>
                <a:path h="417620" w="492899">
                  <a:moveTo>
                    <a:pt x="0" y="0"/>
                  </a:moveTo>
                  <a:lnTo>
                    <a:pt x="492899" y="0"/>
                  </a:lnTo>
                  <a:lnTo>
                    <a:pt x="492899" y="417620"/>
                  </a:lnTo>
                  <a:lnTo>
                    <a:pt x="0" y="4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799886" y="9525"/>
              <a:ext cx="9055644" cy="929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7"/>
                </a:lnSpc>
              </a:pPr>
              <a:r>
                <a:rPr lang="en-US" sz="2427" spc="45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18 À 68 ANOS  UNIVERSITÁRIOS/APOSENTADOS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772409" y="2722377"/>
            <a:ext cx="4120191" cy="653400"/>
            <a:chOff x="0" y="0"/>
            <a:chExt cx="5493588" cy="871200"/>
          </a:xfrm>
        </p:grpSpPr>
        <p:sp>
          <p:nvSpPr>
            <p:cNvPr name="AutoShape 36" id="36"/>
            <p:cNvSpPr/>
            <p:nvPr/>
          </p:nvSpPr>
          <p:spPr>
            <a:xfrm flipV="true">
              <a:off x="15" y="847728"/>
              <a:ext cx="5493558" cy="4423"/>
            </a:xfrm>
            <a:prstGeom prst="line">
              <a:avLst/>
            </a:prstGeom>
            <a:ln cap="flat" w="38100">
              <a:solidFill>
                <a:srgbClr val="2F411B">
                  <a:alpha val="3568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7" id="37"/>
            <p:cNvSpPr txBox="true"/>
            <p:nvPr/>
          </p:nvSpPr>
          <p:spPr>
            <a:xfrm rot="0">
              <a:off x="15" y="-76200"/>
              <a:ext cx="5493558" cy="923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6"/>
                </a:lnSpc>
                <a:spcBef>
                  <a:spcPct val="0"/>
                </a:spcBef>
              </a:pPr>
              <a:r>
                <a:rPr lang="en-US" b="true" sz="4218">
                  <a:solidFill>
                    <a:srgbClr val="40542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PÚBLICO-ALVO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 flipV="true">
            <a:off x="9124950" y="3411404"/>
            <a:ext cx="0" cy="5882523"/>
          </a:xfrm>
          <a:prstGeom prst="line">
            <a:avLst/>
          </a:prstGeom>
          <a:ln cap="flat" w="38100">
            <a:solidFill>
              <a:srgbClr val="2F411B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973972" y="2642352"/>
            <a:ext cx="565348" cy="813450"/>
          </a:xfrm>
          <a:custGeom>
            <a:avLst/>
            <a:gdLst/>
            <a:ahLst/>
            <a:cxnLst/>
            <a:rect r="r" b="b" t="t" l="l"/>
            <a:pathLst>
              <a:path h="813450" w="565348">
                <a:moveTo>
                  <a:pt x="0" y="0"/>
                </a:moveTo>
                <a:lnTo>
                  <a:pt x="565348" y="0"/>
                </a:lnTo>
                <a:lnTo>
                  <a:pt x="565348" y="813450"/>
                </a:lnTo>
                <a:lnTo>
                  <a:pt x="0" y="8134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716177" y="2771558"/>
            <a:ext cx="851415" cy="684244"/>
          </a:xfrm>
          <a:custGeom>
            <a:avLst/>
            <a:gdLst/>
            <a:ahLst/>
            <a:cxnLst/>
            <a:rect r="r" b="b" t="t" l="l"/>
            <a:pathLst>
              <a:path h="684244" w="851415">
                <a:moveTo>
                  <a:pt x="0" y="0"/>
                </a:moveTo>
                <a:lnTo>
                  <a:pt x="851415" y="0"/>
                </a:lnTo>
                <a:lnTo>
                  <a:pt x="851415" y="684244"/>
                </a:lnTo>
                <a:lnTo>
                  <a:pt x="0" y="684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4043505" y="811866"/>
            <a:ext cx="10200991" cy="112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43"/>
              </a:lnSpc>
              <a:spcBef>
                <a:spcPct val="0"/>
              </a:spcBef>
            </a:pPr>
            <a:r>
              <a:rPr lang="en-US" b="true" sz="660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ANÁLISE DE MERCADO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9679604" y="4963886"/>
            <a:ext cx="7391648" cy="704298"/>
            <a:chOff x="0" y="0"/>
            <a:chExt cx="9855530" cy="93906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92899" cy="417620"/>
            </a:xfrm>
            <a:custGeom>
              <a:avLst/>
              <a:gdLst/>
              <a:ahLst/>
              <a:cxnLst/>
              <a:rect r="r" b="b" t="t" l="l"/>
              <a:pathLst>
                <a:path h="417620" w="492899">
                  <a:moveTo>
                    <a:pt x="0" y="0"/>
                  </a:moveTo>
                  <a:lnTo>
                    <a:pt x="492899" y="0"/>
                  </a:lnTo>
                  <a:lnTo>
                    <a:pt x="492899" y="417620"/>
                  </a:lnTo>
                  <a:lnTo>
                    <a:pt x="0" y="4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799886" y="9525"/>
              <a:ext cx="9055644" cy="929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7"/>
                </a:lnSpc>
              </a:pPr>
              <a:r>
                <a:rPr lang="en-US" sz="2427" spc="45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GOSTO POR PLANTAS E DECORAÇÃO DO AMBIENTE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716177" y="5991267"/>
            <a:ext cx="8326832" cy="361398"/>
            <a:chOff x="0" y="0"/>
            <a:chExt cx="11102443" cy="48186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92899" cy="417620"/>
            </a:xfrm>
            <a:custGeom>
              <a:avLst/>
              <a:gdLst/>
              <a:ahLst/>
              <a:cxnLst/>
              <a:rect r="r" b="b" t="t" l="l"/>
              <a:pathLst>
                <a:path h="417620" w="492899">
                  <a:moveTo>
                    <a:pt x="0" y="0"/>
                  </a:moveTo>
                  <a:lnTo>
                    <a:pt x="492899" y="0"/>
                  </a:lnTo>
                  <a:lnTo>
                    <a:pt x="492899" y="417620"/>
                  </a:lnTo>
                  <a:lnTo>
                    <a:pt x="0" y="4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713892" y="9525"/>
              <a:ext cx="10388551" cy="472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7"/>
                </a:lnSpc>
              </a:pPr>
              <a:r>
                <a:rPr lang="en-US" sz="2427" spc="45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FALTA DE TEMPO OU INEXPERIÊNCIA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716177" y="6963033"/>
            <a:ext cx="7742048" cy="1047198"/>
            <a:chOff x="0" y="0"/>
            <a:chExt cx="10322731" cy="139626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92899" cy="417620"/>
            </a:xfrm>
            <a:custGeom>
              <a:avLst/>
              <a:gdLst/>
              <a:ahLst/>
              <a:cxnLst/>
              <a:rect r="r" b="b" t="t" l="l"/>
              <a:pathLst>
                <a:path h="417620" w="492899">
                  <a:moveTo>
                    <a:pt x="0" y="0"/>
                  </a:moveTo>
                  <a:lnTo>
                    <a:pt x="492899" y="0"/>
                  </a:lnTo>
                  <a:lnTo>
                    <a:pt x="492899" y="417620"/>
                  </a:lnTo>
                  <a:lnTo>
                    <a:pt x="0" y="4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 rot="0">
              <a:off x="751123" y="9525"/>
              <a:ext cx="9571608" cy="1386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7"/>
                </a:lnSpc>
              </a:pPr>
              <a:r>
                <a:rPr lang="en-US" sz="2427" spc="45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VISIBILIDADES DO PRODUTO - INSTAGRAM, TIKTOK, FACEBOOK, WHATSAPP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679604" y="8334081"/>
            <a:ext cx="7391648" cy="704298"/>
            <a:chOff x="0" y="0"/>
            <a:chExt cx="9855530" cy="93906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92899" cy="417620"/>
            </a:xfrm>
            <a:custGeom>
              <a:avLst/>
              <a:gdLst/>
              <a:ahLst/>
              <a:cxnLst/>
              <a:rect r="r" b="b" t="t" l="l"/>
              <a:pathLst>
                <a:path h="417620" w="492899">
                  <a:moveTo>
                    <a:pt x="0" y="0"/>
                  </a:moveTo>
                  <a:lnTo>
                    <a:pt x="492899" y="0"/>
                  </a:lnTo>
                  <a:lnTo>
                    <a:pt x="492899" y="417620"/>
                  </a:lnTo>
                  <a:lnTo>
                    <a:pt x="0" y="4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 rot="0">
              <a:off x="799886" y="9525"/>
              <a:ext cx="9055644" cy="929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7"/>
                </a:lnSpc>
              </a:pPr>
              <a:r>
                <a:rPr lang="en-US" sz="2427" spc="45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FEEDBACK POSITIVO MAS APREENSIVO DO PRODUTO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447" y="341663"/>
            <a:ext cx="1486772" cy="9948744"/>
            <a:chOff x="0" y="0"/>
            <a:chExt cx="1982363" cy="132649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2363" cy="920592"/>
            </a:xfrm>
            <a:custGeom>
              <a:avLst/>
              <a:gdLst/>
              <a:ahLst/>
              <a:cxnLst/>
              <a:rect r="r" b="b" t="t" l="l"/>
              <a:pathLst>
                <a:path h="920592" w="1982363">
                  <a:moveTo>
                    <a:pt x="0" y="0"/>
                  </a:moveTo>
                  <a:lnTo>
                    <a:pt x="1982363" y="0"/>
                  </a:lnTo>
                  <a:lnTo>
                    <a:pt x="1982363" y="920592"/>
                  </a:lnTo>
                  <a:lnTo>
                    <a:pt x="0" y="920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630" t="-99809" r="-13733" b="-91676"/>
              </a:stretch>
            </a:blipFill>
          </p:spPr>
        </p:sp>
        <p:sp>
          <p:nvSpPr>
            <p:cNvPr name="AutoShape 4" id="4"/>
            <p:cNvSpPr/>
            <p:nvPr/>
          </p:nvSpPr>
          <p:spPr>
            <a:xfrm flipV="true">
              <a:off x="453480" y="920592"/>
              <a:ext cx="0" cy="12344400"/>
            </a:xfrm>
            <a:prstGeom prst="line">
              <a:avLst/>
            </a:prstGeom>
            <a:ln cap="flat" w="50800">
              <a:solidFill>
                <a:srgbClr val="556D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457209"/>
            <a:ext cx="369674" cy="313215"/>
          </a:xfrm>
          <a:custGeom>
            <a:avLst/>
            <a:gdLst/>
            <a:ahLst/>
            <a:cxnLst/>
            <a:rect r="r" b="b" t="t" l="l"/>
            <a:pathLst>
              <a:path h="313215" w="369674">
                <a:moveTo>
                  <a:pt x="0" y="0"/>
                </a:moveTo>
                <a:lnTo>
                  <a:pt x="369674" y="0"/>
                </a:lnTo>
                <a:lnTo>
                  <a:pt x="369674" y="313215"/>
                </a:lnTo>
                <a:lnTo>
                  <a:pt x="0" y="31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1500" y="3456732"/>
            <a:ext cx="6148747" cy="70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b="true" sz="2427" spc="45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PROSPECÇÃO DE CRESCIMENTO - 5% À 15%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98374" y="4303535"/>
            <a:ext cx="5626625" cy="302465"/>
            <a:chOff x="0" y="0"/>
            <a:chExt cx="7502167" cy="4032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115650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7"/>
                  </a:lnTo>
                  <a:lnTo>
                    <a:pt x="0" y="171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16829" y="19050"/>
              <a:ext cx="7185338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2 BI (2021) - 2,5 BI (2025)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5008551"/>
            <a:ext cx="369674" cy="313215"/>
          </a:xfrm>
          <a:custGeom>
            <a:avLst/>
            <a:gdLst/>
            <a:ahLst/>
            <a:cxnLst/>
            <a:rect r="r" b="b" t="t" l="l"/>
            <a:pathLst>
              <a:path h="313215" w="369674">
                <a:moveTo>
                  <a:pt x="0" y="0"/>
                </a:moveTo>
                <a:lnTo>
                  <a:pt x="369674" y="0"/>
                </a:lnTo>
                <a:lnTo>
                  <a:pt x="369674" y="313215"/>
                </a:lnTo>
                <a:lnTo>
                  <a:pt x="0" y="31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27365" y="5018076"/>
            <a:ext cx="7083235" cy="70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b="true" sz="2427" spc="45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CONCORRÊNCIA - AEROGARDEN, CLICK&amp;GROW E RISE GARDENS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7669919"/>
            <a:ext cx="369674" cy="313215"/>
          </a:xfrm>
          <a:custGeom>
            <a:avLst/>
            <a:gdLst/>
            <a:ahLst/>
            <a:cxnLst/>
            <a:rect r="r" b="b" t="t" l="l"/>
            <a:pathLst>
              <a:path h="313215" w="369674">
                <a:moveTo>
                  <a:pt x="0" y="0"/>
                </a:moveTo>
                <a:lnTo>
                  <a:pt x="369674" y="0"/>
                </a:lnTo>
                <a:lnTo>
                  <a:pt x="369674" y="313214"/>
                </a:lnTo>
                <a:lnTo>
                  <a:pt x="0" y="313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71500" y="7679444"/>
            <a:ext cx="7208634" cy="105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b="true" sz="2427" spc="45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DIFERENCIAL - SISTEMA SIMPLES | EXPERIÊNCIA PNP (PLUG AND PLAY)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2223566" y="2849055"/>
            <a:ext cx="2749650" cy="3317"/>
          </a:xfrm>
          <a:prstGeom prst="line">
            <a:avLst/>
          </a:prstGeom>
          <a:ln cap="flat" w="28575">
            <a:solidFill>
              <a:srgbClr val="2F411B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2099845"/>
            <a:ext cx="932803" cy="880227"/>
          </a:xfrm>
          <a:custGeom>
            <a:avLst/>
            <a:gdLst/>
            <a:ahLst/>
            <a:cxnLst/>
            <a:rect r="r" b="b" t="t" l="l"/>
            <a:pathLst>
              <a:path h="880227" w="932803">
                <a:moveTo>
                  <a:pt x="0" y="0"/>
                </a:moveTo>
                <a:lnTo>
                  <a:pt x="932803" y="0"/>
                </a:lnTo>
                <a:lnTo>
                  <a:pt x="932803" y="880228"/>
                </a:lnTo>
                <a:lnTo>
                  <a:pt x="0" y="880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23566" y="2137059"/>
            <a:ext cx="2749650" cy="71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6"/>
              </a:lnSpc>
              <a:spcBef>
                <a:spcPct val="0"/>
              </a:spcBef>
            </a:pPr>
            <a:r>
              <a:rPr lang="en-US" b="true" sz="4218">
                <a:solidFill>
                  <a:srgbClr val="40542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MERCADO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62869" y="5865727"/>
            <a:ext cx="6819792" cy="1499392"/>
            <a:chOff x="0" y="0"/>
            <a:chExt cx="9093056" cy="19991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94405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8"/>
                  </a:lnTo>
                  <a:lnTo>
                    <a:pt x="0" y="171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39668" y="19050"/>
              <a:ext cx="8160980" cy="767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SISTEMAS COMPLEXO E ROBUSTOS | VOLTADOS PARA LARGA ESCALA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105064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8"/>
                  </a:lnTo>
                  <a:lnTo>
                    <a:pt x="0" y="171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316829" y="1008464"/>
              <a:ext cx="8776227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VALOR ELEVADO (100 À 600 DÓLARES)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711551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8"/>
                  </a:lnTo>
                  <a:lnTo>
                    <a:pt x="0" y="171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316829" y="1614951"/>
              <a:ext cx="8776227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TANGENTE À NOSSA PROPOSTA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96899" y="4338734"/>
            <a:ext cx="8760944" cy="589661"/>
            <a:chOff x="0" y="0"/>
            <a:chExt cx="11681259" cy="7862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105470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7"/>
                  </a:lnTo>
                  <a:lnTo>
                    <a:pt x="0" y="171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411206" y="19050"/>
              <a:ext cx="11270053" cy="767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‘CONCORRENTES’ NO SETOR DE LARGA</a:t>
              </a:r>
            </a:p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ESCALA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9777446" y="3457209"/>
            <a:ext cx="369674" cy="313215"/>
          </a:xfrm>
          <a:custGeom>
            <a:avLst/>
            <a:gdLst/>
            <a:ahLst/>
            <a:cxnLst/>
            <a:rect r="r" b="b" t="t" l="l"/>
            <a:pathLst>
              <a:path h="313215" w="369674">
                <a:moveTo>
                  <a:pt x="0" y="0"/>
                </a:moveTo>
                <a:lnTo>
                  <a:pt x="369674" y="0"/>
                </a:lnTo>
                <a:lnTo>
                  <a:pt x="369674" y="313215"/>
                </a:lnTo>
                <a:lnTo>
                  <a:pt x="0" y="313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377361" y="3466734"/>
            <a:ext cx="6791733" cy="694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sz="2427" spc="45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SEM AMEAÇAS CRÍTICAS - MERCADO PROPÍCIO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652703" y="2299109"/>
            <a:ext cx="6167904" cy="653400"/>
            <a:chOff x="0" y="0"/>
            <a:chExt cx="8223872" cy="871200"/>
          </a:xfrm>
        </p:grpSpPr>
        <p:sp>
          <p:nvSpPr>
            <p:cNvPr name="AutoShape 30" id="30"/>
            <p:cNvSpPr/>
            <p:nvPr/>
          </p:nvSpPr>
          <p:spPr>
            <a:xfrm flipV="true">
              <a:off x="10" y="847728"/>
              <a:ext cx="8223852" cy="4423"/>
            </a:xfrm>
            <a:prstGeom prst="line">
              <a:avLst/>
            </a:prstGeom>
            <a:ln cap="flat" w="38100">
              <a:solidFill>
                <a:srgbClr val="2F411B">
                  <a:alpha val="3568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0" y="-76200"/>
              <a:ext cx="8223852" cy="923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6"/>
                </a:lnSpc>
                <a:spcBef>
                  <a:spcPct val="0"/>
                </a:spcBef>
              </a:pPr>
              <a:r>
                <a:rPr lang="en-US" b="true" sz="4218">
                  <a:solidFill>
                    <a:srgbClr val="40542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AMEAÇAS/TENDÊNCIAS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 flipH="true" flipV="true">
            <a:off x="9144000" y="3411404"/>
            <a:ext cx="0" cy="5882523"/>
          </a:xfrm>
          <a:prstGeom prst="line">
            <a:avLst/>
          </a:prstGeom>
          <a:ln cap="flat" w="38100">
            <a:solidFill>
              <a:srgbClr val="2F411B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9777446" y="5722852"/>
            <a:ext cx="7391648" cy="704298"/>
            <a:chOff x="0" y="0"/>
            <a:chExt cx="9855530" cy="93906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92899" cy="417620"/>
            </a:xfrm>
            <a:custGeom>
              <a:avLst/>
              <a:gdLst/>
              <a:ahLst/>
              <a:cxnLst/>
              <a:rect r="r" b="b" t="t" l="l"/>
              <a:pathLst>
                <a:path h="417620" w="492899">
                  <a:moveTo>
                    <a:pt x="0" y="0"/>
                  </a:moveTo>
                  <a:lnTo>
                    <a:pt x="492899" y="0"/>
                  </a:lnTo>
                  <a:lnTo>
                    <a:pt x="492899" y="417620"/>
                  </a:lnTo>
                  <a:lnTo>
                    <a:pt x="0" y="4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799886" y="9525"/>
              <a:ext cx="9055644" cy="929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7"/>
                </a:lnSpc>
              </a:pPr>
              <a:r>
                <a:rPr lang="en-US" sz="2427" spc="45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TENDÊNCIA DE MODERNIZAÇÃO DO SETOR | FOCO EM IOT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777446" y="7217725"/>
            <a:ext cx="8510554" cy="2149029"/>
            <a:chOff x="0" y="0"/>
            <a:chExt cx="11347405" cy="2865372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732656" y="742214"/>
              <a:ext cx="10216563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CERTIFICAÇÕES NECESSÁRIAS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0">
              <a:off x="415827" y="838814"/>
              <a:ext cx="171987" cy="171987"/>
            </a:xfrm>
            <a:custGeom>
              <a:avLst/>
              <a:gdLst/>
              <a:ahLst/>
              <a:cxnLst/>
              <a:rect r="r" b="b" t="t" l="l"/>
              <a:pathLst>
                <a:path h="171987" w="171987">
                  <a:moveTo>
                    <a:pt x="0" y="0"/>
                  </a:moveTo>
                  <a:lnTo>
                    <a:pt x="171987" y="0"/>
                  </a:lnTo>
                  <a:lnTo>
                    <a:pt x="171987" y="171988"/>
                  </a:lnTo>
                  <a:lnTo>
                    <a:pt x="0" y="171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92899" cy="417620"/>
            </a:xfrm>
            <a:custGeom>
              <a:avLst/>
              <a:gdLst/>
              <a:ahLst/>
              <a:cxnLst/>
              <a:rect r="r" b="b" t="t" l="l"/>
              <a:pathLst>
                <a:path h="417620" w="492899">
                  <a:moveTo>
                    <a:pt x="0" y="0"/>
                  </a:moveTo>
                  <a:lnTo>
                    <a:pt x="492899" y="0"/>
                  </a:lnTo>
                  <a:lnTo>
                    <a:pt x="492899" y="417620"/>
                  </a:lnTo>
                  <a:lnTo>
                    <a:pt x="0" y="4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713892" y="9525"/>
              <a:ext cx="10388551" cy="472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7"/>
                </a:lnSpc>
              </a:pPr>
              <a:r>
                <a:rPr lang="en-US" sz="2427" spc="45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SEM BARREIRAS REGULATÓRIAS</a:t>
              </a:r>
            </a:p>
          </p:txBody>
        </p:sp>
        <p:sp>
          <p:nvSpPr>
            <p:cNvPr name="AutoShape 41" id="41"/>
            <p:cNvSpPr/>
            <p:nvPr/>
          </p:nvSpPr>
          <p:spPr>
            <a:xfrm>
              <a:off x="799623" y="1501553"/>
              <a:ext cx="172514" cy="0"/>
            </a:xfrm>
            <a:prstGeom prst="line">
              <a:avLst/>
            </a:prstGeom>
            <a:ln cap="flat" w="50800">
              <a:solidFill>
                <a:srgbClr val="2F411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130842" y="1318960"/>
              <a:ext cx="10216563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CÓDIGO DE DEFESA DO CONSUMIDOR</a:t>
              </a:r>
            </a:p>
          </p:txBody>
        </p:sp>
        <p:sp>
          <p:nvSpPr>
            <p:cNvPr name="AutoShape 43" id="43"/>
            <p:cNvSpPr/>
            <p:nvPr/>
          </p:nvSpPr>
          <p:spPr>
            <a:xfrm>
              <a:off x="799623" y="2082641"/>
              <a:ext cx="172514" cy="0"/>
            </a:xfrm>
            <a:prstGeom prst="line">
              <a:avLst/>
            </a:prstGeom>
            <a:ln cap="flat" w="50800">
              <a:solidFill>
                <a:srgbClr val="2F411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4" id="44"/>
            <p:cNvSpPr txBox="true"/>
            <p:nvPr/>
          </p:nvSpPr>
          <p:spPr>
            <a:xfrm rot="0">
              <a:off x="1130842" y="1900047"/>
              <a:ext cx="10216563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INMETRO</a:t>
              </a:r>
            </a:p>
          </p:txBody>
        </p:sp>
        <p:sp>
          <p:nvSpPr>
            <p:cNvPr name="AutoShape 45" id="45"/>
            <p:cNvSpPr/>
            <p:nvPr/>
          </p:nvSpPr>
          <p:spPr>
            <a:xfrm>
              <a:off x="799623" y="2663728"/>
              <a:ext cx="172514" cy="0"/>
            </a:xfrm>
            <a:prstGeom prst="line">
              <a:avLst/>
            </a:prstGeom>
            <a:ln cap="flat" w="50800">
              <a:solidFill>
                <a:srgbClr val="2F411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6" id="46"/>
            <p:cNvSpPr txBox="true"/>
            <p:nvPr/>
          </p:nvSpPr>
          <p:spPr>
            <a:xfrm rot="0">
              <a:off x="1130842" y="2481134"/>
              <a:ext cx="10216563" cy="38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4"/>
                </a:lnSpc>
              </a:pPr>
              <a:r>
                <a:rPr lang="en-US" sz="2003" spc="37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ANATEL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9621711" y="2213259"/>
            <a:ext cx="677230" cy="739250"/>
          </a:xfrm>
          <a:custGeom>
            <a:avLst/>
            <a:gdLst/>
            <a:ahLst/>
            <a:cxnLst/>
            <a:rect r="r" b="b" t="t" l="l"/>
            <a:pathLst>
              <a:path h="739250" w="677230">
                <a:moveTo>
                  <a:pt x="0" y="0"/>
                </a:moveTo>
                <a:lnTo>
                  <a:pt x="677230" y="0"/>
                </a:lnTo>
                <a:lnTo>
                  <a:pt x="677230" y="739250"/>
                </a:lnTo>
                <a:lnTo>
                  <a:pt x="0" y="739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24002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4043505" y="649941"/>
            <a:ext cx="10200991" cy="1196136"/>
            <a:chOff x="0" y="0"/>
            <a:chExt cx="13601321" cy="1594849"/>
          </a:xfrm>
        </p:grpSpPr>
        <p:sp>
          <p:nvSpPr>
            <p:cNvPr name="AutoShape 49" id="49"/>
            <p:cNvSpPr/>
            <p:nvPr/>
          </p:nvSpPr>
          <p:spPr>
            <a:xfrm>
              <a:off x="0" y="1569449"/>
              <a:ext cx="12842508" cy="0"/>
            </a:xfrm>
            <a:prstGeom prst="line">
              <a:avLst/>
            </a:prstGeom>
            <a:ln cap="flat" w="50800">
              <a:solidFill>
                <a:srgbClr val="2F411B">
                  <a:alpha val="41961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0" id="50"/>
            <p:cNvSpPr txBox="true"/>
            <p:nvPr/>
          </p:nvSpPr>
          <p:spPr>
            <a:xfrm rot="0">
              <a:off x="0" y="-123825"/>
              <a:ext cx="13601321" cy="146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243"/>
                </a:lnSpc>
                <a:spcBef>
                  <a:spcPct val="0"/>
                </a:spcBef>
              </a:pPr>
              <a:r>
                <a:rPr lang="en-US" b="true" sz="6602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ANÁLISE DE MERCADO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495102" y="8994200"/>
            <a:ext cx="128991" cy="128991"/>
          </a:xfrm>
          <a:custGeom>
            <a:avLst/>
            <a:gdLst/>
            <a:ahLst/>
            <a:cxnLst/>
            <a:rect r="r" b="b" t="t" l="l"/>
            <a:pathLst>
              <a:path h="128991" w="128991">
                <a:moveTo>
                  <a:pt x="0" y="0"/>
                </a:moveTo>
                <a:lnTo>
                  <a:pt x="128990" y="0"/>
                </a:lnTo>
                <a:lnTo>
                  <a:pt x="128990" y="128991"/>
                </a:lnTo>
                <a:lnTo>
                  <a:pt x="0" y="1289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1732723" y="8926513"/>
            <a:ext cx="7146506" cy="28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2003" spc="3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INTEGRAÇÃO HARDWARE E SOFTWARE 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495102" y="9439541"/>
            <a:ext cx="128991" cy="128991"/>
          </a:xfrm>
          <a:custGeom>
            <a:avLst/>
            <a:gdLst/>
            <a:ahLst/>
            <a:cxnLst/>
            <a:rect r="r" b="b" t="t" l="l"/>
            <a:pathLst>
              <a:path h="128991" w="128991">
                <a:moveTo>
                  <a:pt x="0" y="0"/>
                </a:moveTo>
                <a:lnTo>
                  <a:pt x="128990" y="0"/>
                </a:lnTo>
                <a:lnTo>
                  <a:pt x="128990" y="128990"/>
                </a:lnTo>
                <a:lnTo>
                  <a:pt x="0" y="128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1732723" y="9371853"/>
            <a:ext cx="7146506" cy="28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2003" spc="37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VALOR ACESSÍVEL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613138" y="2212860"/>
            <a:ext cx="3061724" cy="19049"/>
          </a:xfrm>
          <a:prstGeom prst="line">
            <a:avLst/>
          </a:prstGeom>
          <a:ln cap="flat" w="38100">
            <a:solidFill>
              <a:srgbClr val="2F411B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63547" y="2686513"/>
            <a:ext cx="18815095" cy="7079179"/>
          </a:xfrm>
          <a:custGeom>
            <a:avLst/>
            <a:gdLst/>
            <a:ahLst/>
            <a:cxnLst/>
            <a:rect r="r" b="b" t="t" l="l"/>
            <a:pathLst>
              <a:path h="7079179" w="18815095">
                <a:moveTo>
                  <a:pt x="0" y="0"/>
                </a:moveTo>
                <a:lnTo>
                  <a:pt x="18815094" y="0"/>
                </a:lnTo>
                <a:lnTo>
                  <a:pt x="18815094" y="7079179"/>
                </a:lnTo>
                <a:lnTo>
                  <a:pt x="0" y="7079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8202536" y="1085163"/>
            <a:ext cx="1882929" cy="112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43"/>
              </a:lnSpc>
              <a:spcBef>
                <a:spcPct val="0"/>
              </a:spcBef>
            </a:pPr>
            <a:r>
              <a:rPr lang="en-US" b="true" sz="660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EAP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2447" y="341663"/>
            <a:ext cx="1486772" cy="690444"/>
          </a:xfrm>
          <a:custGeom>
            <a:avLst/>
            <a:gdLst/>
            <a:ahLst/>
            <a:cxnLst/>
            <a:rect r="r" b="b" t="t" l="l"/>
            <a:pathLst>
              <a:path h="690444" w="1486772">
                <a:moveTo>
                  <a:pt x="0" y="0"/>
                </a:moveTo>
                <a:lnTo>
                  <a:pt x="1486772" y="0"/>
                </a:lnTo>
                <a:lnTo>
                  <a:pt x="1486772" y="690445"/>
                </a:lnTo>
                <a:lnTo>
                  <a:pt x="0" y="690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30" t="-99809" r="-13733" b="-91676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28026" y="517239"/>
            <a:ext cx="10200991" cy="1022922"/>
            <a:chOff x="0" y="0"/>
            <a:chExt cx="13601321" cy="1363896"/>
          </a:xfrm>
        </p:grpSpPr>
        <p:sp>
          <p:nvSpPr>
            <p:cNvPr name="AutoShape 3" id="3"/>
            <p:cNvSpPr/>
            <p:nvPr/>
          </p:nvSpPr>
          <p:spPr>
            <a:xfrm flipV="true">
              <a:off x="4994090" y="1338496"/>
              <a:ext cx="3591205" cy="0"/>
            </a:xfrm>
            <a:prstGeom prst="line">
              <a:avLst/>
            </a:prstGeom>
            <a:ln cap="flat" w="50800">
              <a:solidFill>
                <a:srgbClr val="2F411B">
                  <a:alpha val="41961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123825"/>
              <a:ext cx="13601321" cy="146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43"/>
                </a:lnSpc>
                <a:spcBef>
                  <a:spcPct val="0"/>
                </a:spcBef>
              </a:pPr>
              <a:r>
                <a:rPr lang="en-US" b="true" sz="6602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SWOT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05528" y="2334513"/>
            <a:ext cx="6076944" cy="5711148"/>
          </a:xfrm>
          <a:custGeom>
            <a:avLst/>
            <a:gdLst/>
            <a:ahLst/>
            <a:cxnLst/>
            <a:rect r="r" b="b" t="t" l="l"/>
            <a:pathLst>
              <a:path h="5711148" w="6076944">
                <a:moveTo>
                  <a:pt x="0" y="0"/>
                </a:moveTo>
                <a:lnTo>
                  <a:pt x="6076944" y="0"/>
                </a:lnTo>
                <a:lnTo>
                  <a:pt x="6076944" y="5711148"/>
                </a:lnTo>
                <a:lnTo>
                  <a:pt x="0" y="571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97293" y="1762909"/>
            <a:ext cx="3104401" cy="653400"/>
            <a:chOff x="0" y="0"/>
            <a:chExt cx="4139202" cy="871200"/>
          </a:xfrm>
        </p:grpSpPr>
        <p:sp>
          <p:nvSpPr>
            <p:cNvPr name="AutoShape 7" id="7"/>
            <p:cNvSpPr/>
            <p:nvPr/>
          </p:nvSpPr>
          <p:spPr>
            <a:xfrm flipV="true">
              <a:off x="20" y="847728"/>
              <a:ext cx="4139161" cy="4423"/>
            </a:xfrm>
            <a:prstGeom prst="line">
              <a:avLst/>
            </a:prstGeom>
            <a:ln cap="flat" w="38100">
              <a:solidFill>
                <a:srgbClr val="2F411B">
                  <a:alpha val="3568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20" y="-76200"/>
              <a:ext cx="4139161" cy="923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6"/>
                </a:lnSpc>
                <a:spcBef>
                  <a:spcPct val="0"/>
                </a:spcBef>
              </a:pPr>
              <a:r>
                <a:rPr lang="en-US" b="true" sz="4218">
                  <a:solidFill>
                    <a:srgbClr val="40542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STRENGHTS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3513" y="2806834"/>
            <a:ext cx="6091963" cy="951783"/>
            <a:chOff x="0" y="0"/>
            <a:chExt cx="8122617" cy="12690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42578" y="19050"/>
              <a:ext cx="3477879" cy="41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PRATICIDADE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42578" y="580517"/>
              <a:ext cx="7480039" cy="688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FORNECE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CUIDADOS PARA A PLANTA AUTOMATICAMENTE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03513" y="4146133"/>
            <a:ext cx="7249026" cy="951783"/>
            <a:chOff x="0" y="0"/>
            <a:chExt cx="9665369" cy="1269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42578" y="19050"/>
              <a:ext cx="9022791" cy="41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BAIXO CUSTO DE VENDA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42578" y="580517"/>
              <a:ext cx="7480039" cy="688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ABRANGE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DIVERSOS PÚBLICOS, E POSSUI UM VALOR COMPETITIVO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03513" y="5488441"/>
            <a:ext cx="328221" cy="278092"/>
          </a:xfrm>
          <a:custGeom>
            <a:avLst/>
            <a:gdLst/>
            <a:ahLst/>
            <a:cxnLst/>
            <a:rect r="r" b="b" t="t" l="l"/>
            <a:pathLst>
              <a:path h="278092" w="328221">
                <a:moveTo>
                  <a:pt x="0" y="0"/>
                </a:moveTo>
                <a:lnTo>
                  <a:pt x="328220" y="0"/>
                </a:lnTo>
                <a:lnTo>
                  <a:pt x="328220" y="278092"/>
                </a:lnTo>
                <a:lnTo>
                  <a:pt x="0" y="278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85446" y="5507491"/>
            <a:ext cx="6767093" cy="30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b="true" sz="2155" spc="40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SUSTENTABILIDADE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5446" y="5928054"/>
            <a:ext cx="7015727" cy="76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8"/>
              </a:lnSpc>
            </a:pPr>
            <a:r>
              <a:rPr lang="en-US" sz="1779" spc="3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É</a:t>
            </a:r>
            <a:r>
              <a:rPr lang="en-US" sz="1779" spc="3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ALIMENTADO POR ENERGIA SOLAR, </a:t>
            </a:r>
          </a:p>
          <a:p>
            <a:pPr algn="l">
              <a:lnSpc>
                <a:spcPts val="2028"/>
              </a:lnSpc>
            </a:pPr>
            <a:r>
              <a:rPr lang="en-US" sz="1779" spc="3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 INCENTIVA O CULTIVO DE PLANTAS</a:t>
            </a:r>
          </a:p>
          <a:p>
            <a:pPr algn="l">
              <a:lnSpc>
                <a:spcPts val="2028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603513" y="6805305"/>
            <a:ext cx="7249026" cy="1472346"/>
            <a:chOff x="0" y="0"/>
            <a:chExt cx="9665369" cy="19631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642578" y="19050"/>
              <a:ext cx="9022791" cy="41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INOVAÇÃO TECNOLÓGICA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42578" y="582976"/>
              <a:ext cx="7825397" cy="1380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É um p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RODUTO NOVO NO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MERCADO, UMA COMBINAÇÃO DA 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NATUREZA COM TECNOLOGIA</a:t>
              </a:r>
            </a:p>
            <a:p>
              <a:pPr algn="just">
                <a:lnSpc>
                  <a:spcPts val="202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03513" y="8382426"/>
            <a:ext cx="7249026" cy="951783"/>
            <a:chOff x="0" y="0"/>
            <a:chExt cx="9665369" cy="126904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642578" y="19050"/>
              <a:ext cx="9022791" cy="41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INTERFACE INTUITIVA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642578" y="580517"/>
              <a:ext cx="7480039" cy="688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NCENT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IVA A INCLUSÃO DIGITAL E FACILITA O USO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615179" y="1762909"/>
            <a:ext cx="3104401" cy="653400"/>
            <a:chOff x="0" y="0"/>
            <a:chExt cx="4139202" cy="871200"/>
          </a:xfrm>
        </p:grpSpPr>
        <p:sp>
          <p:nvSpPr>
            <p:cNvPr name="AutoShape 29" id="29"/>
            <p:cNvSpPr/>
            <p:nvPr/>
          </p:nvSpPr>
          <p:spPr>
            <a:xfrm flipV="true">
              <a:off x="20" y="847728"/>
              <a:ext cx="4139161" cy="4423"/>
            </a:xfrm>
            <a:prstGeom prst="line">
              <a:avLst/>
            </a:prstGeom>
            <a:ln cap="flat" w="38100">
              <a:solidFill>
                <a:srgbClr val="2F411B">
                  <a:alpha val="3568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20" y="-76200"/>
              <a:ext cx="4139161" cy="923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6"/>
                </a:lnSpc>
                <a:spcBef>
                  <a:spcPct val="0"/>
                </a:spcBef>
              </a:pPr>
              <a:r>
                <a:rPr lang="en-US" b="true" sz="4218">
                  <a:solidFill>
                    <a:srgbClr val="40542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WEAKNESS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224199" y="2806834"/>
            <a:ext cx="5886362" cy="2383253"/>
            <a:chOff x="0" y="0"/>
            <a:chExt cx="7848483" cy="317767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707175" y="19050"/>
              <a:ext cx="6781759" cy="1222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CUSTO DO PRODUTO DEPENDENTE DA VARIAÇÃO DOS SEUS COMPONENTES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12420" y="1469182"/>
              <a:ext cx="7136063" cy="1708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variação n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 PREÇO DOS SENSORES E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MATERIAIS USADOS PARA A PRODUÇÃO DO PRODUTO PODEM IMPACTAR DIRETAMENTE O CUSTO FINAL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224199" y="5627487"/>
            <a:ext cx="7249026" cy="1527560"/>
            <a:chOff x="0" y="0"/>
            <a:chExt cx="9665369" cy="203674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642578" y="19050"/>
              <a:ext cx="9022791" cy="41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ESCALABILIDADE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642578" y="668245"/>
              <a:ext cx="6564043" cy="1368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PRODUÇÃO EM L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ARGA ESCALA PODE SER LIMITADA NO INÍCIO POR CONTA DA COMPLEXIDADE DO PRODUTO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72447" y="341663"/>
            <a:ext cx="1486772" cy="690444"/>
          </a:xfrm>
          <a:custGeom>
            <a:avLst/>
            <a:gdLst/>
            <a:ahLst/>
            <a:cxnLst/>
            <a:rect r="r" b="b" t="t" l="l"/>
            <a:pathLst>
              <a:path h="690444" w="1486772">
                <a:moveTo>
                  <a:pt x="0" y="0"/>
                </a:moveTo>
                <a:lnTo>
                  <a:pt x="1486772" y="0"/>
                </a:lnTo>
                <a:lnTo>
                  <a:pt x="1486772" y="690445"/>
                </a:lnTo>
                <a:lnTo>
                  <a:pt x="0" y="690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630" t="-99809" r="-13733" b="-9167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4687" y="1622427"/>
            <a:ext cx="4458776" cy="653400"/>
            <a:chOff x="0" y="0"/>
            <a:chExt cx="5945035" cy="871200"/>
          </a:xfrm>
        </p:grpSpPr>
        <p:sp>
          <p:nvSpPr>
            <p:cNvPr name="AutoShape 3" id="3"/>
            <p:cNvSpPr/>
            <p:nvPr/>
          </p:nvSpPr>
          <p:spPr>
            <a:xfrm flipV="true">
              <a:off x="0" y="847728"/>
              <a:ext cx="5945035" cy="4423"/>
            </a:xfrm>
            <a:prstGeom prst="line">
              <a:avLst/>
            </a:prstGeom>
            <a:ln cap="flat" w="38100">
              <a:solidFill>
                <a:srgbClr val="2F411B">
                  <a:alpha val="3568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5945035" cy="923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6"/>
                </a:lnSpc>
                <a:spcBef>
                  <a:spcPct val="0"/>
                </a:spcBef>
              </a:pPr>
              <a:r>
                <a:rPr lang="en-US" b="true" sz="4218">
                  <a:solidFill>
                    <a:srgbClr val="40542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OPPORTUNITIES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28026" y="517239"/>
            <a:ext cx="10200991" cy="1022922"/>
            <a:chOff x="0" y="0"/>
            <a:chExt cx="13601321" cy="1363896"/>
          </a:xfrm>
        </p:grpSpPr>
        <p:sp>
          <p:nvSpPr>
            <p:cNvPr name="AutoShape 6" id="6"/>
            <p:cNvSpPr/>
            <p:nvPr/>
          </p:nvSpPr>
          <p:spPr>
            <a:xfrm>
              <a:off x="4994090" y="1338496"/>
              <a:ext cx="3591205" cy="0"/>
            </a:xfrm>
            <a:prstGeom prst="line">
              <a:avLst/>
            </a:prstGeom>
            <a:ln cap="flat" w="50800">
              <a:solidFill>
                <a:srgbClr val="2F411B">
                  <a:alpha val="41961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123825"/>
              <a:ext cx="13601321" cy="1462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43"/>
                </a:lnSpc>
                <a:spcBef>
                  <a:spcPct val="0"/>
                </a:spcBef>
              </a:pPr>
              <a:r>
                <a:rPr lang="en-US" b="true" sz="6602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SWOT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82128" y="1700486"/>
            <a:ext cx="2411083" cy="653400"/>
            <a:chOff x="0" y="0"/>
            <a:chExt cx="3214778" cy="871200"/>
          </a:xfrm>
        </p:grpSpPr>
        <p:sp>
          <p:nvSpPr>
            <p:cNvPr name="AutoShape 9" id="9"/>
            <p:cNvSpPr/>
            <p:nvPr/>
          </p:nvSpPr>
          <p:spPr>
            <a:xfrm flipV="true">
              <a:off x="26" y="847728"/>
              <a:ext cx="3214725" cy="4423"/>
            </a:xfrm>
            <a:prstGeom prst="line">
              <a:avLst/>
            </a:prstGeom>
            <a:ln cap="flat" w="38100">
              <a:solidFill>
                <a:srgbClr val="2F411B">
                  <a:alpha val="3568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26" y="-76200"/>
              <a:ext cx="3214725" cy="923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6"/>
                </a:lnSpc>
                <a:spcBef>
                  <a:spcPct val="0"/>
                </a:spcBef>
              </a:pPr>
              <a:r>
                <a:rPr lang="en-US" b="true" sz="4218">
                  <a:solidFill>
                    <a:srgbClr val="40542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THREATS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5325" y="2803767"/>
            <a:ext cx="7285129" cy="934577"/>
            <a:chOff x="0" y="0"/>
            <a:chExt cx="9713506" cy="12461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642578" y="19050"/>
              <a:ext cx="9070928" cy="41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MERCADO EM CRESCIMENTO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42578" y="557576"/>
              <a:ext cx="7888510" cy="688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EVIDENTE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AUMENTO DO INTERESSE POR SUSTENTABILIDADE E BEM ESTAR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5325" y="4262219"/>
            <a:ext cx="7043275" cy="2016650"/>
            <a:chOff x="0" y="0"/>
            <a:chExt cx="9391034" cy="26888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642578" y="29999"/>
              <a:ext cx="8748456" cy="826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TENDÊNCIA EM CASAS INTELIGENTES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42578" y="980377"/>
              <a:ext cx="7326894" cy="1708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EXPANSÃO DAS SMART HOMES ABRE OPORTUNIDADES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PARA QUE O PRODUTO SEJA INTEGRADO A CASA, OFERENCENDO PRATICIDADE E MODERNIDADE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325" y="6802744"/>
            <a:ext cx="6536150" cy="1831978"/>
            <a:chOff x="0" y="0"/>
            <a:chExt cx="8714867" cy="24426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642578" y="19050"/>
              <a:ext cx="8072289" cy="81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FUTURA EXPANSÃO PARA DIFERENTES NICHOS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42578" y="1074135"/>
              <a:ext cx="7845513" cy="1368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PERMITE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A AMPLIAÇÃO DO PÚBLICO ALVO, LEVANDO O AVANÇO TECNOLÓGICO E A SUSTENTABILIDADE PARA DIVERSOS CONTEXTOS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45741" y="2609748"/>
            <a:ext cx="6577308" cy="1507982"/>
            <a:chOff x="0" y="0"/>
            <a:chExt cx="8769744" cy="201064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52012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656348" y="19050"/>
              <a:ext cx="7463299" cy="826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ACEITAÇÃO DO PRODUTO PELO PÚBLICO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56348" y="982128"/>
              <a:ext cx="8113396" cy="1028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ACEITAÇÃO E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FALTA DE RECONHECIMENTO DO PÚBLICO PODE LIMITAR O SUCESSO DO ECO SENSE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745741" y="4393988"/>
            <a:ext cx="7285129" cy="1977171"/>
            <a:chOff x="0" y="0"/>
            <a:chExt cx="9713506" cy="263622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642578" y="19050"/>
              <a:ext cx="9070928" cy="41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OBSOLÊNCIA TECNOLÓGICA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656348" y="570276"/>
              <a:ext cx="7681185" cy="2065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RÁPIDA E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FREQUENTE EVOLUÇÃO DE SENSORES E SOFTWARES PODE TORNAR O ECO SENSE ULTRAPASSADO, CASO NÃO SEJAM FEITAS ATUALIZAÇÕES E INOVAÇÕES CONTINUAMENTE.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745741" y="6647385"/>
            <a:ext cx="7285129" cy="1189568"/>
            <a:chOff x="0" y="0"/>
            <a:chExt cx="9713506" cy="158609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90"/>
                  </a:lnTo>
                  <a:lnTo>
                    <a:pt x="0" y="37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642578" y="19050"/>
              <a:ext cx="9070928" cy="41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PÚBLICO NICHADO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642578" y="557576"/>
              <a:ext cx="7888510" cy="1028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ALCANCE PODE SER LIMITADO DEVIDO AO FOCO EM UM PÚBLICO ESPECÍFICO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745741" y="8068732"/>
            <a:ext cx="7285129" cy="1189568"/>
            <a:chOff x="0" y="0"/>
            <a:chExt cx="9713506" cy="158609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31481"/>
              <a:ext cx="437627" cy="370790"/>
            </a:xfrm>
            <a:custGeom>
              <a:avLst/>
              <a:gdLst/>
              <a:ahLst/>
              <a:cxnLst/>
              <a:rect r="r" b="b" t="t" l="l"/>
              <a:pathLst>
                <a:path h="370790" w="437627">
                  <a:moveTo>
                    <a:pt x="0" y="0"/>
                  </a:moveTo>
                  <a:lnTo>
                    <a:pt x="437627" y="0"/>
                  </a:lnTo>
                  <a:lnTo>
                    <a:pt x="437627" y="370789"/>
                  </a:lnTo>
                  <a:lnTo>
                    <a:pt x="0" y="370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642578" y="19050"/>
              <a:ext cx="9070928" cy="41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b="true" sz="2155" spc="40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CONCORRÊNCIA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642578" y="557576"/>
              <a:ext cx="7908446" cy="1028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8"/>
                </a:lnSpc>
              </a:pP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SURGIME</a:t>
              </a:r>
              <a:r>
                <a:rPr lang="en-US" sz="1779" spc="334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NTO DE PRODUTOS SIMILARES POR EMPRESAS JÁ CONSOLIDADAS NO MERCADO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6105528" y="2334513"/>
            <a:ext cx="6076944" cy="5711148"/>
          </a:xfrm>
          <a:custGeom>
            <a:avLst/>
            <a:gdLst/>
            <a:ahLst/>
            <a:cxnLst/>
            <a:rect r="r" b="b" t="t" l="l"/>
            <a:pathLst>
              <a:path h="5711148" w="6076944">
                <a:moveTo>
                  <a:pt x="0" y="0"/>
                </a:moveTo>
                <a:lnTo>
                  <a:pt x="6076944" y="0"/>
                </a:lnTo>
                <a:lnTo>
                  <a:pt x="6076944" y="5711148"/>
                </a:lnTo>
                <a:lnTo>
                  <a:pt x="0" y="571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72447" y="341663"/>
            <a:ext cx="1486772" cy="690444"/>
          </a:xfrm>
          <a:custGeom>
            <a:avLst/>
            <a:gdLst/>
            <a:ahLst/>
            <a:cxnLst/>
            <a:rect r="r" b="b" t="t" l="l"/>
            <a:pathLst>
              <a:path h="690444" w="1486772">
                <a:moveTo>
                  <a:pt x="0" y="0"/>
                </a:moveTo>
                <a:lnTo>
                  <a:pt x="1486772" y="0"/>
                </a:lnTo>
                <a:lnTo>
                  <a:pt x="1486772" y="690445"/>
                </a:lnTo>
                <a:lnTo>
                  <a:pt x="0" y="690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630" t="-99809" r="-13733" b="-9167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3322" y="3569612"/>
            <a:ext cx="19094644" cy="4988476"/>
          </a:xfrm>
          <a:custGeom>
            <a:avLst/>
            <a:gdLst/>
            <a:ahLst/>
            <a:cxnLst/>
            <a:rect r="r" b="b" t="t" l="l"/>
            <a:pathLst>
              <a:path h="4988476" w="19094644">
                <a:moveTo>
                  <a:pt x="0" y="0"/>
                </a:moveTo>
                <a:lnTo>
                  <a:pt x="19094644" y="0"/>
                </a:lnTo>
                <a:lnTo>
                  <a:pt x="19094644" y="4988475"/>
                </a:lnTo>
                <a:lnTo>
                  <a:pt x="0" y="49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5276052" y="2906187"/>
            <a:ext cx="7543613" cy="0"/>
          </a:xfrm>
          <a:prstGeom prst="line">
            <a:avLst/>
          </a:prstGeom>
          <a:ln cap="flat" w="38100">
            <a:solidFill>
              <a:srgbClr val="2F411B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276052" y="1778490"/>
            <a:ext cx="7735895" cy="112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43"/>
              </a:lnSpc>
              <a:spcBef>
                <a:spcPct val="0"/>
              </a:spcBef>
            </a:pPr>
            <a:r>
              <a:rPr lang="en-US" b="true" sz="660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MATRIZ DE RISCO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2447" y="341663"/>
            <a:ext cx="1486772" cy="690444"/>
          </a:xfrm>
          <a:custGeom>
            <a:avLst/>
            <a:gdLst/>
            <a:ahLst/>
            <a:cxnLst/>
            <a:rect r="r" b="b" t="t" l="l"/>
            <a:pathLst>
              <a:path h="690444" w="1486772">
                <a:moveTo>
                  <a:pt x="0" y="0"/>
                </a:moveTo>
                <a:lnTo>
                  <a:pt x="1486772" y="0"/>
                </a:lnTo>
                <a:lnTo>
                  <a:pt x="1486772" y="690445"/>
                </a:lnTo>
                <a:lnTo>
                  <a:pt x="0" y="690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30" t="-99809" r="-13733" b="-9167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DAG0o0MPoeA</dc:identifier>
  <dcterms:modified xsi:type="dcterms:W3CDTF">2011-08-01T06:04:30Z</dcterms:modified>
  <cp:revision>1</cp:revision>
  <dc:title>Apresentação Final</dc:title>
</cp:coreProperties>
</file>